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2" r:id="rId3"/>
    <p:sldId id="324" r:id="rId4"/>
    <p:sldId id="325" r:id="rId5"/>
    <p:sldId id="337" r:id="rId6"/>
    <p:sldId id="336" r:id="rId7"/>
    <p:sldId id="300" r:id="rId8"/>
    <p:sldId id="348" r:id="rId9"/>
    <p:sldId id="338" r:id="rId10"/>
    <p:sldId id="339" r:id="rId11"/>
    <p:sldId id="341" r:id="rId12"/>
    <p:sldId id="340" r:id="rId13"/>
    <p:sldId id="335" r:id="rId14"/>
    <p:sldId id="342" r:id="rId15"/>
    <p:sldId id="343" r:id="rId16"/>
    <p:sldId id="344" r:id="rId17"/>
    <p:sldId id="345" r:id="rId18"/>
    <p:sldId id="346" r:id="rId19"/>
    <p:sldId id="299" r:id="rId20"/>
    <p:sldId id="347" r:id="rId21"/>
    <p:sldId id="298" r:id="rId22"/>
    <p:sldId id="310" r:id="rId23"/>
    <p:sldId id="304" r:id="rId24"/>
    <p:sldId id="349" r:id="rId25"/>
    <p:sldId id="317" r:id="rId26"/>
    <p:sldId id="318" r:id="rId27"/>
    <p:sldId id="327" r:id="rId28"/>
    <p:sldId id="328" r:id="rId29"/>
    <p:sldId id="329" r:id="rId30"/>
    <p:sldId id="301" r:id="rId31"/>
    <p:sldId id="315" r:id="rId32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000099"/>
    <a:srgbClr val="01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7408" autoAdjust="0"/>
  </p:normalViewPr>
  <p:slideViewPr>
    <p:cSldViewPr snapToGrid="0">
      <p:cViewPr varScale="1">
        <p:scale>
          <a:sx n="109" d="100"/>
          <a:sy n="109" d="100"/>
        </p:scale>
        <p:origin x="12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E954B26-F51A-4280-8C14-E8EBE85EE193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6ACA5FF-C0E6-4CD0-BB14-1C4196213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43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83D78C5-EAFF-4C3D-B804-EDF0AA0ECC81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01F59C9-B811-4AB6-AB7E-1807C02C7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4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0DFA-1B2C-4420-AFC4-ECB6431AA1E6}" type="datetime1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3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80DB-4AED-4B05-8DBC-866820F3B4B1}" type="datetime1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244F-6C6B-4415-999F-D6FA1710CEEB}" type="datetime1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1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C33-B226-44FC-A322-BF2FD69D75EB}" type="datetime1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5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0708-4588-4CAB-A1C0-BF6AFB07B94E}" type="datetime1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4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AC43-E53A-4525-8983-E76EB3589869}" type="datetime1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0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D778-3EC1-41DA-ABAD-C0540DD73E2A}" type="datetime1">
              <a:rPr lang="ru-RU" smtClean="0"/>
              <a:t>06.07.2024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9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5DC6-E824-45BA-8C14-C13ED6D53B4C}" type="datetime1">
              <a:rPr lang="ru-RU" smtClean="0"/>
              <a:t>06.07.2024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1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6107-3EA1-4FF8-BE0E-B1161F7F7BC6}" type="datetime1">
              <a:rPr lang="ru-RU" smtClean="0"/>
              <a:t>06.07.2024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1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5DB7-A885-482D-8EF7-AEF9D5615B13}" type="datetime1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5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B518-20C1-426A-8C03-5DEEF716CCE0}" type="datetime1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4DCB-3C10-4F0D-8A5C-6985A4F3AE36}" type="datetime1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C405A-5E2B-4A16-A6E0-2FD8FBF81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9000"/>
                    </a14:imgEffect>
                    <a14:imgEffect>
                      <a14:colorTemperature colorTemp="5251"/>
                    </a14:imgEffect>
                    <a14:imgEffect>
                      <a14:brightnessContrast bright="47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1" y="55344"/>
            <a:ext cx="11920540" cy="6802655"/>
          </a:xfrm>
          <a:prstGeom prst="rect">
            <a:avLst/>
          </a:prstGeom>
          <a:effectLst>
            <a:glow rad="444500">
              <a:schemeClr val="accent1">
                <a:alpha val="1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20" y="55344"/>
            <a:ext cx="12007780" cy="652273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800000"/>
                </a:solidFill>
                <a:latin typeface="+mn-lt"/>
              </a:rPr>
              <a:t>Комитет </a:t>
            </a:r>
            <a:r>
              <a:rPr lang="ru-RU" sz="7200" b="1" dirty="0">
                <a:solidFill>
                  <a:srgbClr val="800000"/>
                </a:solidFill>
                <a:latin typeface="+mn-lt"/>
              </a:rPr>
              <a:t>по делам </a:t>
            </a:r>
            <a:r>
              <a:rPr lang="ru-RU" sz="7200" b="1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72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800000"/>
                </a:solidFill>
                <a:latin typeface="+mn-lt"/>
              </a:rPr>
              <a:t>воинов-интернационалистов </a:t>
            </a:r>
            <a:br>
              <a:rPr lang="ru-RU" sz="72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800000"/>
                </a:solidFill>
                <a:latin typeface="+mn-lt"/>
              </a:rPr>
              <a:t>при </a:t>
            </a:r>
            <a:r>
              <a:rPr lang="ru-RU" sz="7200" b="1" dirty="0">
                <a:solidFill>
                  <a:srgbClr val="800000"/>
                </a:solidFill>
                <a:latin typeface="+mn-lt"/>
              </a:rPr>
              <a:t>Совете глав правительств </a:t>
            </a:r>
            <a:r>
              <a:rPr lang="ru-RU" sz="7200" b="1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72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800000"/>
                </a:solidFill>
                <a:latin typeface="+mn-lt"/>
              </a:rPr>
              <a:t>государств-участников</a:t>
            </a:r>
            <a:r>
              <a:rPr lang="ru-RU" sz="7200" b="1" dirty="0">
                <a:solidFill>
                  <a:srgbClr val="800000"/>
                </a:solidFill>
                <a:latin typeface="+mn-lt"/>
              </a:rPr>
              <a:t> </a:t>
            </a:r>
            <a:r>
              <a:rPr lang="ru-RU" sz="7200" b="1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72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800000"/>
                </a:solidFill>
                <a:latin typeface="+mn-lt"/>
              </a:rPr>
              <a:t>Содружества Независимых Государств (СНГ) </a:t>
            </a:r>
            <a:endParaRPr lang="ru-RU" sz="7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6033" y="638356"/>
            <a:ext cx="528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Розыск </a:t>
            </a:r>
            <a:r>
              <a:rPr lang="ru-RU" b="1" dirty="0"/>
              <a:t>военнослужащих, без вести пропавших </a:t>
            </a:r>
            <a:endParaRPr lang="ru-RU" b="1" dirty="0" smtClean="0"/>
          </a:p>
          <a:p>
            <a:pPr algn="r"/>
            <a:r>
              <a:rPr lang="ru-RU" b="1" dirty="0" smtClean="0"/>
              <a:t>в </a:t>
            </a:r>
            <a:r>
              <a:rPr lang="ru-RU" b="1" dirty="0"/>
              <a:t>период войны в Афганистане в 1979–1989 годах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604" y="1284687"/>
            <a:ext cx="11532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Microsoft Sans Serif" panose="020B0604020202020204" pitchFamily="34" charset="0"/>
              </a:rPr>
              <a:t>Комитетом получена актуальная фото и видео информация о нахождении шести живых советских воинов (один инвалид из Азербайджана) и место захоронения советских воинов, призванных из Белоруссии и России на территории Пакистана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90" y="2274831"/>
            <a:ext cx="8571722" cy="428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6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6033" y="638356"/>
            <a:ext cx="528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Розыск </a:t>
            </a:r>
            <a:r>
              <a:rPr lang="ru-RU" b="1" dirty="0"/>
              <a:t>военнослужащих, без вести пропавших </a:t>
            </a:r>
            <a:endParaRPr lang="ru-RU" b="1" dirty="0" smtClean="0"/>
          </a:p>
          <a:p>
            <a:pPr algn="r"/>
            <a:r>
              <a:rPr lang="ru-RU" b="1" dirty="0" smtClean="0"/>
              <a:t>в </a:t>
            </a:r>
            <a:r>
              <a:rPr lang="ru-RU" b="1" dirty="0"/>
              <a:t>период войны в Афганистане в 1979–1989 годах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825" y="1284687"/>
            <a:ext cx="11741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Совместными усилиями Комитета и ветеранских организаций государств - участников СНГ создана уникальная база данных крови родственников пропавших без вести военнослужащих. Розыскные материалы (в том числе картотека пропавших без вести) регулярно обновляются на сайте Комитета. Идет постоянное общение с руководителями ветеранских организаций.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2485016"/>
            <a:ext cx="8477413" cy="423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848969" y="3775488"/>
            <a:ext cx="33430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фото один из сохранившихся</a:t>
            </a:r>
          </a:p>
          <a:p>
            <a:r>
              <a:rPr lang="ru-RU" dirty="0"/>
              <a:t>н</a:t>
            </a:r>
            <a:r>
              <a:rPr lang="ru-RU" dirty="0" smtClean="0"/>
              <a:t>а территории Афганистана</a:t>
            </a:r>
          </a:p>
          <a:p>
            <a:r>
              <a:rPr lang="ru-RU" dirty="0" smtClean="0"/>
              <a:t>обелисков погибшим в 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23330" y="6356350"/>
            <a:ext cx="530469" cy="365125"/>
          </a:xfrm>
        </p:spPr>
        <p:txBody>
          <a:bodyPr/>
          <a:lstStyle/>
          <a:p>
            <a:fld id="{E6EC405A-5E2B-4A16-A6E0-2FD8FBF811DD}" type="slidenum">
              <a:rPr lang="ru-RU" smtClean="0"/>
              <a:t>12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6033" y="638356"/>
            <a:ext cx="528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Розыск </a:t>
            </a:r>
            <a:r>
              <a:rPr lang="ru-RU" b="1" dirty="0"/>
              <a:t>военнослужащих, без вести пропавших </a:t>
            </a:r>
            <a:endParaRPr lang="ru-RU" b="1" dirty="0" smtClean="0"/>
          </a:p>
          <a:p>
            <a:pPr algn="r"/>
            <a:r>
              <a:rPr lang="ru-RU" b="1" dirty="0" smtClean="0"/>
              <a:t>в </a:t>
            </a:r>
            <a:r>
              <a:rPr lang="ru-RU" b="1" dirty="0"/>
              <a:t>период войны в Афганистане в 1979–1989 годах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825" y="1284687"/>
            <a:ext cx="11741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состоянию на 2021.06.01. без вести пропавшими в Афганистане являются 264 военнослужащих Советской </a:t>
            </a:r>
            <a:r>
              <a:rPr lang="ru-RU" dirty="0" smtClean="0"/>
              <a:t>Армии: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1335" y="2080488"/>
            <a:ext cx="5290839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ct val="107000"/>
              </a:lnSpc>
              <a:tabLst>
                <a:tab pos="202438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Российская Федерация		129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tabLst>
                <a:tab pos="202438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Украина 				56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tabLst>
                <a:tab pos="202438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 Узбекистан		25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tabLst>
                <a:tab pos="202438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 Казахстан		19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tabLst>
                <a:tab pos="202438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 Беларусь 		13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spcAft>
                <a:spcPts val="0"/>
              </a:spcAft>
              <a:tabLst>
                <a:tab pos="202438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Азербайджанская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 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tabLst>
                <a:tab pos="202438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 Молдова		5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tabLst>
                <a:tab pos="202438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Киргизская Республика 		4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tabLst>
                <a:tab pos="202438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 Таджикистан		3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>
              <a:lnSpc>
                <a:spcPct val="107000"/>
              </a:lnSpc>
              <a:spcAft>
                <a:spcPts val="0"/>
              </a:spcAft>
              <a:tabLst>
                <a:tab pos="202438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Республика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Армения	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7" y="1931018"/>
            <a:ext cx="5528641" cy="46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1233327"/>
            <a:ext cx="11865742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dirty="0" smtClean="0"/>
              <a:t>Другой приоритетной задачей </a:t>
            </a:r>
            <a:r>
              <a:rPr lang="ru-RU" dirty="0"/>
              <a:t>Комитета является </a:t>
            </a:r>
            <a:r>
              <a:rPr lang="ru-RU" dirty="0" smtClean="0"/>
              <a:t>у</a:t>
            </a:r>
            <a:r>
              <a:rPr lang="ru-RU" dirty="0" smtClean="0">
                <a:ea typeface="Calibri" panose="020F0502020204030204" pitchFamily="34" charset="0"/>
                <a:cs typeface="Symbol" panose="05050102010706020507" pitchFamily="18" charset="2"/>
              </a:rPr>
              <a:t>частие </a:t>
            </a:r>
            <a:r>
              <a:rPr lang="ru-RU" dirty="0">
                <a:ea typeface="Calibri" panose="020F0502020204030204" pitchFamily="34" charset="0"/>
                <a:cs typeface="Symbol" panose="05050102010706020507" pitchFamily="18" charset="2"/>
              </a:rPr>
              <a:t>в </a:t>
            </a:r>
            <a:r>
              <a:rPr lang="ru-RU" dirty="0" smtClean="0"/>
              <a:t>Межгосударственной программе </a:t>
            </a:r>
            <a:r>
              <a:rPr lang="ru-RU" dirty="0"/>
              <a:t>повышения качества жизни ветеранов </a:t>
            </a:r>
            <a:r>
              <a:rPr lang="ru-RU" dirty="0" smtClean="0"/>
              <a:t>войн </a:t>
            </a:r>
            <a:r>
              <a:rPr lang="ru-RU" dirty="0"/>
              <a:t>– участников локальных конфликтов и членов их </a:t>
            </a:r>
            <a:r>
              <a:rPr lang="ru-RU" dirty="0" smtClean="0"/>
              <a:t>семей </a:t>
            </a:r>
            <a:r>
              <a:rPr lang="ru-RU" dirty="0"/>
              <a:t>в государствах – участниках </a:t>
            </a:r>
            <a:r>
              <a:rPr lang="ru-RU" dirty="0" smtClean="0"/>
              <a:t>СНГ</a:t>
            </a:r>
            <a:endParaRPr lang="ru-RU" dirty="0"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36" y="1992409"/>
            <a:ext cx="9458130" cy="47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1233327"/>
            <a:ext cx="11865742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dirty="0" smtClean="0"/>
              <a:t>Председатель Комитета ежегодно информирует Экономический </a:t>
            </a:r>
            <a:r>
              <a:rPr lang="ru-RU" dirty="0"/>
              <a:t>совет СНГ о ходе реализации Межгосударственной </a:t>
            </a:r>
            <a:r>
              <a:rPr lang="ru-RU" dirty="0" smtClean="0"/>
              <a:t>программы </a:t>
            </a:r>
            <a:r>
              <a:rPr lang="ru-RU" dirty="0"/>
              <a:t>повышения качества жизни ветеранов войн – участников локальных конфликтов и членов их семей в государствах – участниках СНГ</a:t>
            </a:r>
            <a:endParaRPr lang="ru-RU" dirty="0"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3" y="2321167"/>
            <a:ext cx="8800616" cy="4400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3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1233327"/>
            <a:ext cx="118657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dirty="0" smtClean="0"/>
              <a:t>В рамках реализации программы </a:t>
            </a:r>
            <a:r>
              <a:rPr lang="ru-RU" dirty="0"/>
              <a:t>повышения качества жизни ветеранов </a:t>
            </a:r>
            <a:r>
              <a:rPr lang="ru-RU" dirty="0" smtClean="0"/>
              <a:t>войн Комитет оказывает </a:t>
            </a:r>
            <a:r>
              <a:rPr lang="ru-RU" dirty="0" err="1" smtClean="0"/>
              <a:t>адресноую</a:t>
            </a:r>
            <a:r>
              <a:rPr lang="ru-RU" dirty="0" smtClean="0"/>
              <a:t> </a:t>
            </a:r>
            <a:r>
              <a:rPr lang="ru-RU" dirty="0"/>
              <a:t>медико-социальной помощи, которую по различным причинам ветераны войн – участники локальных конфликтов и члены их семей не смогли получить по месту жительства</a:t>
            </a:r>
            <a:endParaRPr lang="ru-RU" dirty="0"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6" y="2321607"/>
            <a:ext cx="8799734" cy="4399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153331" y="2691611"/>
            <a:ext cx="3038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04040"/>
                </a:solidFill>
              </a:rPr>
              <a:t>Ветеран-афганец из Таджикистана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Нозим Бобомурадов в офисе Комитета после получения протеза в Доме Солдатского </a:t>
            </a:r>
          </a:p>
          <a:p>
            <a:r>
              <a:rPr lang="ru-RU" dirty="0" smtClean="0">
                <a:solidFill>
                  <a:srgbClr val="404040"/>
                </a:solidFill>
              </a:rPr>
              <a:t>Сердца (г. Москва)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1233327"/>
            <a:ext cx="11865742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1400"/>
            </a:pPr>
            <a:r>
              <a:rPr lang="ru-RU" dirty="0" smtClean="0"/>
              <a:t>В рамках финансирования Программы </a:t>
            </a:r>
            <a:r>
              <a:rPr lang="ru-RU" dirty="0"/>
              <a:t>повышения качества жизни ветеранов </a:t>
            </a:r>
            <a:r>
              <a:rPr lang="ru-RU" dirty="0" smtClean="0"/>
              <a:t>войн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2022 году на финансирование мероприятий </a:t>
            </a:r>
            <a:r>
              <a:rPr lang="ru-RU" dirty="0" smtClean="0"/>
              <a:t>программы государствами–участниками </a:t>
            </a:r>
            <a:r>
              <a:rPr lang="ru-RU" dirty="0"/>
              <a:t>СНГ перечислены долевые взносы: Республика Таджикистан – 560 тыс. рублей, Республика Узбекистан – 2,62 млн рублей, всего перечислено 3,18 млн рублей. </a:t>
            </a:r>
            <a:endParaRPr lang="ru-RU" dirty="0"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82" y="2262583"/>
            <a:ext cx="8870302" cy="443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0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1233327"/>
            <a:ext cx="1186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счет поступивших </a:t>
            </a:r>
            <a:r>
              <a:rPr lang="ru-RU" dirty="0" smtClean="0"/>
              <a:t>долевых </a:t>
            </a:r>
            <a:r>
              <a:rPr lang="ru-RU" dirty="0"/>
              <a:t>взносов государств – участников СНГ, внебюджетных и привлеченных средств оказана медицинская и социальная </a:t>
            </a:r>
            <a:r>
              <a:rPr lang="ru-RU" dirty="0" smtClean="0"/>
              <a:t>помощь в том числе: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100" y="2090612"/>
            <a:ext cx="11967900" cy="4378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О</a:t>
            </a: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тправлены 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лечение </a:t>
            </a:r>
          </a:p>
          <a:p>
            <a:pPr>
              <a:lnSpc>
                <a:spcPts val="2400"/>
              </a:lnSpc>
            </a:pP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– в санаторий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«Русь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»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36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человек;</a:t>
            </a:r>
            <a:endParaRPr lang="ru-RU" sz="1600" dirty="0"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– по экстренной госпитализации в ФГБУ «3-й Центральный военный клинический госпиталь имени А.А. Вишневского»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МО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РФ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направлен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1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человек;</a:t>
            </a:r>
            <a:endParaRPr lang="ru-RU" sz="1600" dirty="0"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– реабилитацией и лечением в ГБУЗ «Госпиталь для ветеранов войн № 2 ДЗ г. Москвы» обеспечен 1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человек;</a:t>
            </a:r>
            <a:endParaRPr lang="ru-RU" sz="1600" dirty="0"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– выданы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реабилитационные средства (костыли подмышечные – 16 пар, костыль с подлокотником – 26 штук, трости – 42 штуки,</a:t>
            </a:r>
            <a:endParaRPr lang="ru-RU" sz="1600" dirty="0"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– выдано кресло-коляска ветерану боевых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действий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endParaRPr lang="ru-RU" sz="1600" dirty="0"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–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госпитализацию инвалида военной травмы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 «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Центральная клиническая больница «РЖД – Медицина», г. Москва;</a:t>
            </a:r>
            <a:endParaRPr lang="ru-RU" sz="1600" dirty="0"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– в учреждении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здравоохранения «Центральная клиническая больница «РЖД – Медицина», г.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Москва;</a:t>
            </a:r>
          </a:p>
          <a:p>
            <a:pPr>
              <a:lnSpc>
                <a:spcPts val="2400"/>
              </a:lnSpc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реабилитацией и лечением обеспечен 1 человек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 «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Центральная клиническая больница «РЖД – Медицина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»; </a:t>
            </a:r>
          </a:p>
          <a:p>
            <a:pPr>
              <a:lnSpc>
                <a:spcPts val="2400"/>
              </a:lnSpc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Приобретение путевок на санаторно-курортное лечение ветеранов боевых действий:</a:t>
            </a:r>
            <a:endParaRPr lang="ru-RU" sz="1600" b="1" dirty="0">
              <a:ea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выделены путевки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санаторно-курортное лечение в ООО «Оздоровительный центр «Глория», Республика Крым, г. Ялта – 3 чел.;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выделены путевки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санаторно-курортном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учреждении «Санаторий «Нарзан», г. Кисловодск – 17 чел.,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– выделены путевки санаторно-курортном учреждении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АО «Санаторий «</a:t>
            </a:r>
            <a:r>
              <a:rPr lang="ru-RU" sz="16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Сакрополь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», Республика Крым, г. Саки – 18 чел.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06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1233327"/>
            <a:ext cx="1186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государствах – участниках СНГ, участвующих в реализации Плана мероприятий, развивались новые организационные формы социальной помощи ветеранам: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71" y="2095523"/>
            <a:ext cx="668506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Отделения в </a:t>
            </a:r>
            <a:r>
              <a:rPr lang="ru-RU" dirty="0"/>
              <a:t>учреждениях социального обслуживания на дому, </a:t>
            </a:r>
            <a:endParaRPr lang="ru-RU" dirty="0" smtClean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Службы </a:t>
            </a:r>
            <a:r>
              <a:rPr lang="ru-RU" dirty="0"/>
              <a:t>«Мобильная социальная бригада», </a:t>
            </a:r>
            <a:endParaRPr lang="ru-RU" dirty="0" smtClean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Детский сад для ветеранов», </a:t>
            </a:r>
            <a:endParaRPr lang="ru-RU" dirty="0" smtClean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Приемная семья», </a:t>
            </a:r>
            <a:endParaRPr lang="ru-RU" dirty="0" smtClean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Надомные сиделки», </a:t>
            </a:r>
            <a:endParaRPr lang="ru-RU" dirty="0" smtClean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Тревожная кнопка», </a:t>
            </a:r>
            <a:endParaRPr lang="ru-RU" dirty="0" smtClean="0"/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Школы </a:t>
            </a:r>
            <a:r>
              <a:rPr lang="ru-RU" dirty="0"/>
              <a:t>по уходу за ветеранами.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54" y="2792962"/>
            <a:ext cx="6901543" cy="345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8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765" y="1582250"/>
            <a:ext cx="1152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Круглый стол в Государственной Думе РФ 20 февраля 2023 года по вопросу реабилитации участников боевых действий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78" y="2197683"/>
            <a:ext cx="9047583" cy="452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</p:spTree>
    <p:extLst>
      <p:ext uri="{BB962C8B-B14F-4D97-AF65-F5344CB8AC3E}">
        <p14:creationId xmlns:p14="http://schemas.microsoft.com/office/powerpoint/2010/main" val="25870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942" y="882640"/>
            <a:ext cx="12070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</a:rPr>
              <a:t>Сколько ветеранов войны в Афганистане живет сегодня на территории бывшего СССР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51691" y="1429349"/>
            <a:ext cx="5803192" cy="2640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800000"/>
                </a:solidFill>
              </a:rPr>
              <a:t>СНГ (в </a:t>
            </a:r>
            <a:r>
              <a:rPr lang="ru-RU" sz="2400" dirty="0" err="1" smtClean="0">
                <a:solidFill>
                  <a:srgbClr val="800000"/>
                </a:solidFill>
              </a:rPr>
              <a:t>т.ч</a:t>
            </a:r>
            <a:r>
              <a:rPr lang="ru-RU" sz="2400" dirty="0">
                <a:solidFill>
                  <a:srgbClr val="800000"/>
                </a:solidFill>
              </a:rPr>
              <a:t>. Украина) 11 </a:t>
            </a:r>
            <a:r>
              <a:rPr lang="ru-RU" sz="2400" dirty="0" smtClean="0">
                <a:solidFill>
                  <a:srgbClr val="800000"/>
                </a:solidFill>
              </a:rPr>
              <a:t>Республик  	576 </a:t>
            </a:r>
            <a:r>
              <a:rPr lang="ru-RU" sz="2400" dirty="0">
                <a:solidFill>
                  <a:srgbClr val="800000"/>
                </a:solidFill>
              </a:rPr>
              <a:t>000</a:t>
            </a:r>
            <a:endParaRPr lang="ru-RU" sz="2400" dirty="0">
              <a:solidFill>
                <a:srgbClr val="8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Грузия 					4 </a:t>
            </a:r>
            <a:r>
              <a:rPr lang="ru-RU" sz="2400" dirty="0">
                <a:solidFill>
                  <a:srgbClr val="800000"/>
                </a:solidFill>
              </a:rPr>
              <a:t>100</a:t>
            </a:r>
            <a:endParaRPr lang="ru-RU" sz="2400" dirty="0">
              <a:solidFill>
                <a:srgbClr val="8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Латвия 				1 050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Литва 					4 250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Эстония 				1 250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800000"/>
                </a:solidFill>
              </a:rPr>
              <a:t>Всего: </a:t>
            </a:r>
            <a:r>
              <a:rPr lang="ru-RU" sz="2400" dirty="0" smtClean="0">
                <a:solidFill>
                  <a:srgbClr val="800000"/>
                </a:solidFill>
              </a:rPr>
              <a:t>					586 650</a:t>
            </a:r>
            <a:endParaRPr lang="ru-RU" sz="2400" dirty="0">
              <a:solidFill>
                <a:srgbClr val="8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" y="1858537"/>
            <a:ext cx="6090385" cy="48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1233327"/>
            <a:ext cx="11865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республиках СНГ, Грузии и стран Балтии действуют собственные законы, защищающие права ветеранов боевых действий. Например в Казахстане действует Закон </a:t>
            </a:r>
            <a:r>
              <a:rPr lang="ru-RU" dirty="0"/>
              <a:t>Республики Казахстан «О ветеранах» </a:t>
            </a:r>
            <a:r>
              <a:rPr lang="ru-RU" dirty="0" smtClean="0"/>
              <a:t>в соответствии с которым ветеранам </a:t>
            </a:r>
            <a:r>
              <a:rPr lang="ru-RU" dirty="0"/>
              <a:t>предоставляется ряд мер социальной поддержки, в частности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5287" y="2623994"/>
            <a:ext cx="1186574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5217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выплата специального государственного пособия согласно законодательству Республики Казахстан;</a:t>
            </a:r>
            <a:endParaRPr lang="ru-RU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5217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социальная помощь в денежном или натуральном выражении, оказываемая местным исполнительным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органом;</a:t>
            </a:r>
            <a:endParaRPr lang="ru-RU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5217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обеспечение жилищем местными исполнительными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органами;</a:t>
            </a:r>
            <a:endParaRPr lang="ru-RU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5217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преимущественное обслуживание в организациях, оказывающих амбулаторно-поликлиническую помощь, и внеочередная госпитализация;</a:t>
            </a:r>
            <a:endParaRPr lang="ru-RU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5217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получение квалифицированной медицинской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помощи;</a:t>
            </a:r>
            <a:endParaRPr lang="ru-RU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5217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право пользования при выходе на пенсию поликлиниками, к которым ветераны были прикреплены в период работы;</a:t>
            </a:r>
            <a:endParaRPr lang="ru-RU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5217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первоочередное получение гарантированного объема специальных социальных услуг;</a:t>
            </a:r>
            <a:endParaRPr lang="ru-RU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5217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льготное налогообложение в соответствии с налоговым законодательством Республики Казахстан и др.</a:t>
            </a:r>
            <a:endParaRPr lang="ru-RU" dirty="0"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Кроме того, членам семьи либо лицу, осуществившему погребение умершего ветерана боевых действий на территории других государств, выплачивается единовременная выплата на погребение.</a:t>
            </a:r>
            <a:endParaRPr lang="ru-RU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410" y="1777710"/>
            <a:ext cx="11525056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социальных гарантий инвалидов и участников боевых действий во всех государствах – участниках СНГ основано на следующих принципах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гарантированность </a:t>
            </a:r>
            <a:r>
              <a:rPr lang="ru-RU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социальных прав и обеспечение условий для участия каждого ветерана в жизни общества в соответствии со способностями и возможностями;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63" y="2945877"/>
            <a:ext cx="7386735" cy="36933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15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2163" y="1284687"/>
            <a:ext cx="11778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Для оказания правовой помощи ветеранам и ветеранским организациям Комитет предполагает создать Правовой центр, в функции которого будут входить: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808" y="2381325"/>
            <a:ext cx="9053806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Оказание консультаций правового характера в области ветеранского права для ветеранов боевых действий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Юридическое сопровождение отдельных судебных дел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интересов ветеранов и самого Комитета в судах всех инстанций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Подготовка законопроектов для фракций Государственной Думы Российской Федерации и законодательных органов стран участников Содружества на основе ветеранского права принятого при создании СНГ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45359" y="638356"/>
            <a:ext cx="3385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Программа повышения</a:t>
            </a:r>
          </a:p>
          <a:p>
            <a:pPr algn="r"/>
            <a:r>
              <a:rPr lang="ru-RU" b="1" dirty="0"/>
              <a:t>качества жизни ветеранов войн</a:t>
            </a:r>
          </a:p>
        </p:txBody>
      </p:sp>
    </p:spTree>
    <p:extLst>
      <p:ext uri="{BB962C8B-B14F-4D97-AF65-F5344CB8AC3E}">
        <p14:creationId xmlns:p14="http://schemas.microsoft.com/office/powerpoint/2010/main" val="14491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857471"/>
            <a:ext cx="1186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Также задачей Комитета является  </a:t>
            </a:r>
            <a:r>
              <a:rPr lang="ru-RU" dirty="0"/>
              <a:t>установление военнослужащих, награждённых за боевые действия в Афганистане, но своевременно их не получивших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72" y="1540354"/>
            <a:ext cx="9997115" cy="499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5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722" y="1014495"/>
            <a:ext cx="1188655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Серьезную работу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продолжает проводить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Комитет по удовлетворению запросов общественных ветеранских организаций и обращений самих ветеранов боевых действий о награждении медалью Комитета «Ветеран боевых действий».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4" y="2062474"/>
            <a:ext cx="9427660" cy="454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64951" y="623569"/>
            <a:ext cx="206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Награды Комитета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6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942" y="1182908"/>
            <a:ext cx="9544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Желание</a:t>
            </a:r>
            <a:r>
              <a:rPr lang="en-US" dirty="0" smtClean="0"/>
              <a:t> </a:t>
            </a:r>
            <a:r>
              <a:rPr lang="ru-RU" dirty="0" smtClean="0"/>
              <a:t>помочь </a:t>
            </a:r>
            <a:r>
              <a:rPr lang="ru-RU" dirty="0"/>
              <a:t>другому народу в его борьбе за счастье роднит воинов-интернационалистов времён войны в Афганистане в восьмидесятых годах двадцатого века с бойцами интербригад времён гражданской войны в Испании тридцатых годов.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07" y="2120143"/>
            <a:ext cx="5332924" cy="26664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" y="2879918"/>
            <a:ext cx="6952863" cy="3476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76" y="4460033"/>
            <a:ext cx="2397967" cy="23979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064951" y="623569"/>
            <a:ext cx="206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Награды Комитета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86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943" y="1127192"/>
            <a:ext cx="9488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Отдавая</a:t>
            </a:r>
            <a:r>
              <a:rPr lang="en-US" dirty="0" smtClean="0"/>
              <a:t> </a:t>
            </a:r>
            <a:r>
              <a:rPr lang="ru-RU" dirty="0" smtClean="0"/>
              <a:t>дань </a:t>
            </a:r>
            <a:r>
              <a:rPr lang="ru-RU" dirty="0"/>
              <a:t>всем интернационалистам, всем кто воевал в Испании, на Халхин-Голе, в Сирии, во Вьетнаме, в Афганистане, в Эфиопии и в десятках других конфликтов, </a:t>
            </a:r>
            <a:r>
              <a:rPr lang="ru-RU" dirty="0" smtClean="0"/>
              <a:t>отдавая </a:t>
            </a:r>
            <a:r>
              <a:rPr lang="ru-RU" dirty="0"/>
              <a:t>им дань уважения, а также продолжая традиции испанских интербригад Комитет по делам воинов-интернационалистов при Совете глав правительств государств – участников Содружества Независимых Государств учредил высшую награду Орден «Серебряная звезда»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04" y="3193545"/>
            <a:ext cx="3483416" cy="3483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0111" y="4135174"/>
            <a:ext cx="2767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Медаль 12 интербригады </a:t>
            </a:r>
          </a:p>
          <a:p>
            <a:pPr algn="ctr"/>
            <a:r>
              <a:rPr lang="ru-RU" dirty="0" smtClean="0"/>
              <a:t>(Мадрид. 1938 г.)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90" y="1127191"/>
            <a:ext cx="2753744" cy="55942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57846" y="4033309"/>
            <a:ext cx="30414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Орден «Серебряная звезда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Комитета по делам </a:t>
            </a:r>
          </a:p>
          <a:p>
            <a:pPr algn="ctr"/>
            <a:r>
              <a:rPr lang="ru-RU" dirty="0" smtClean="0"/>
              <a:t>воинов-интернационалистов</a:t>
            </a:r>
          </a:p>
          <a:p>
            <a:pPr algn="ctr"/>
            <a:r>
              <a:rPr lang="ru-RU" dirty="0" smtClean="0"/>
              <a:t>Москва 2024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64951" y="623569"/>
            <a:ext cx="206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Награды Комитета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92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857471"/>
            <a:ext cx="1186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  <a:cs typeface="Symbol" panose="05050102010706020507" pitchFamily="18" charset="2"/>
              </a:rPr>
              <a:t>Комитет проводит работу </a:t>
            </a:r>
            <a:r>
              <a:rPr lang="ru-RU" dirty="0">
                <a:ea typeface="Calibri" panose="020F0502020204030204" pitchFamily="34" charset="0"/>
                <a:cs typeface="Symbol" panose="05050102010706020507" pitchFamily="18" charset="2"/>
              </a:rPr>
              <a:t>по совершенствованию законодательной базы государств СНГ и регионов в интересах социально-правового положения ветеранов боевых действий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1722917"/>
            <a:ext cx="10067469" cy="466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9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736173"/>
            <a:ext cx="118657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dirty="0" smtClean="0">
                <a:ea typeface="Calibri" panose="020F0502020204030204" pitchFamily="34" charset="0"/>
                <a:cs typeface="Symbol" panose="05050102010706020507" pitchFamily="18" charset="2"/>
              </a:rPr>
              <a:t>Комитет проводит большую работу по консолидации ветеранского движения как в России, так и в странах СНГ. Продвигает положительный образ ветерана как человека достоинства и чести, повышая роль ветеранов </a:t>
            </a:r>
            <a:r>
              <a:rPr lang="ru-RU" sz="2000" dirty="0">
                <a:ea typeface="Calibri" panose="020F0502020204030204" pitchFamily="34" charset="0"/>
                <a:cs typeface="Symbol" panose="05050102010706020507" pitchFamily="18" charset="2"/>
              </a:rPr>
              <a:t>в общественно-политической </a:t>
            </a:r>
            <a:r>
              <a:rPr lang="ru-RU" sz="2000" dirty="0" smtClean="0">
                <a:ea typeface="Calibri" panose="020F0502020204030204" pitchFamily="34" charset="0"/>
                <a:cs typeface="Symbol" panose="05050102010706020507" pitchFamily="18" charset="2"/>
              </a:rPr>
              <a:t>жизни стран Содружества.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28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21" y="2244335"/>
            <a:ext cx="8954278" cy="447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8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866801"/>
            <a:ext cx="118657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dirty="0" smtClean="0">
                <a:ea typeface="Calibri" panose="020F0502020204030204" pitchFamily="34" charset="0"/>
                <a:cs typeface="Symbol" panose="05050102010706020507" pitchFamily="18" charset="2"/>
              </a:rPr>
              <a:t>Комитет проводит огромную работу </a:t>
            </a:r>
            <a:r>
              <a:rPr lang="ru-RU" dirty="0">
                <a:ea typeface="Calibri" panose="020F0502020204030204" pitchFamily="34" charset="0"/>
                <a:cs typeface="Symbol" panose="05050102010706020507" pitchFamily="18" charset="2"/>
              </a:rPr>
              <a:t>по увековечиванию памяти погибших защитников </a:t>
            </a:r>
            <a:r>
              <a:rPr lang="ru-RU" dirty="0" smtClean="0">
                <a:ea typeface="Calibri" panose="020F0502020204030204" pitchFamily="34" charset="0"/>
                <a:cs typeface="Symbol" panose="05050102010706020507" pitchFamily="18" charset="2"/>
              </a:rPr>
              <a:t>Отечества, как в Афганистане, так и в других военных конфликтах.</a:t>
            </a:r>
            <a:endParaRPr lang="ru-RU" dirty="0"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29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46" y="1313940"/>
            <a:ext cx="7547925" cy="424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9" y="4718807"/>
            <a:ext cx="5752479" cy="191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8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971" y="705359"/>
            <a:ext cx="12131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призван способствовать:</a:t>
            </a:r>
          </a:p>
          <a:p>
            <a:pPr lvl="0"/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повышению </a:t>
            </a:r>
            <a:r>
              <a:rPr lang="ru-RU" dirty="0"/>
              <a:t>качества и уровня жизни ветеранов войн, участников локальных конфликтов, жертв терроризма;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разработке правовых документов о социальной защите инвалидов, участников военных конфликтов, членов их семей;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разрешению на межгосударственном уровне экономических, социальных, медицинских, правовых проблем указанного контингента;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медицинской, социальной, трудовой, психологической реабилитации инвалидов, участников вооружённых конфликтов, членов их семей, в том числе детей.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4" y="3163078"/>
            <a:ext cx="11726704" cy="31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30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35926" y="638356"/>
            <a:ext cx="5392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Информационное обеспечение работы Комитета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971" y="1051148"/>
            <a:ext cx="1207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После трудностей с виртуальным хостингом на иностранных платформах сайт Комитета переопубликован на российском хостинге и с расширением доменного имени .</a:t>
            </a:r>
            <a:r>
              <a:rPr lang="en-US" dirty="0" err="1">
                <a:ea typeface="Calibri" panose="020F0502020204030204" pitchFamily="34" charset="0"/>
              </a:rPr>
              <a:t>su</a:t>
            </a:r>
            <a:r>
              <a:rPr lang="ru-RU" dirty="0">
                <a:ea typeface="Calibri" panose="020F0502020204030204" pitchFamily="34" charset="0"/>
              </a:rPr>
              <a:t> то есть </a:t>
            </a:r>
            <a:r>
              <a:rPr lang="en-US" dirty="0">
                <a:ea typeface="Calibri" panose="020F0502020204030204" pitchFamily="34" charset="0"/>
              </a:rPr>
              <a:t>Soviet Union</a:t>
            </a:r>
            <a:r>
              <a:rPr lang="ru-RU" dirty="0">
                <a:ea typeface="Calibri" panose="020F0502020204030204" pitchFamily="34" charset="0"/>
              </a:rPr>
              <a:t>, что с нашей точки зрения больше </a:t>
            </a:r>
            <a:r>
              <a:rPr lang="ru-RU" dirty="0" smtClean="0">
                <a:ea typeface="Calibri" panose="020F0502020204030204" pitchFamily="34" charset="0"/>
              </a:rPr>
              <a:t>соответствует </a:t>
            </a:r>
            <a:r>
              <a:rPr lang="ru-RU" dirty="0">
                <a:ea typeface="Calibri" panose="020F0502020204030204" pitchFamily="34" charset="0"/>
              </a:rPr>
              <a:t>его идеологической составляющей.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94" y="2023351"/>
            <a:ext cx="9299511" cy="464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6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31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1943" y="1583690"/>
            <a:ext cx="3750261" cy="192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Идёт широкое освещение деятельности Комитет в социальных сетях «Одноклассники» и в «ВКонтакте», а также в каналах интернет-мессенджеров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WhatsApp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Telegram  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4" y="1894114"/>
            <a:ext cx="6038367" cy="484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41" y="1550633"/>
            <a:ext cx="4218690" cy="239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" y="4220292"/>
            <a:ext cx="4647421" cy="246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35926" y="638356"/>
            <a:ext cx="5392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Информационное обеспечение работы Комитета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97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1329397"/>
            <a:ext cx="11865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Одной из приоритетных задач Комитета является работа по розыску пропавших без вести бывших </a:t>
            </a:r>
            <a:r>
              <a:rPr lang="ru-RU" dirty="0" smtClean="0"/>
              <a:t>военнослужащих Советской </a:t>
            </a:r>
            <a:r>
              <a:rPr lang="ru-RU" dirty="0"/>
              <a:t>Армии в ходе войны в Афганистане 1979-89 г.г., розыск мест захоронений погибших военнослужащих и доставка их останков на Родину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2391165"/>
            <a:ext cx="8371435" cy="404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746033" y="638356"/>
            <a:ext cx="528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Розыск </a:t>
            </a:r>
            <a:r>
              <a:rPr lang="ru-RU" b="1" dirty="0"/>
              <a:t>военнослужащих, без вести пропавших </a:t>
            </a:r>
            <a:endParaRPr lang="ru-RU" b="1" dirty="0" smtClean="0"/>
          </a:p>
          <a:p>
            <a:pPr algn="r"/>
            <a:r>
              <a:rPr lang="ru-RU" b="1" dirty="0" smtClean="0"/>
              <a:t>в </a:t>
            </a:r>
            <a:r>
              <a:rPr lang="ru-RU" b="1" dirty="0"/>
              <a:t>период войны в Афганистане в 1979–1989 годах</a:t>
            </a:r>
          </a:p>
        </p:txBody>
      </p:sp>
    </p:spTree>
    <p:extLst>
      <p:ext uri="{BB962C8B-B14F-4D97-AF65-F5344CB8AC3E}">
        <p14:creationId xmlns:p14="http://schemas.microsoft.com/office/powerpoint/2010/main" val="36037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29" y="743233"/>
            <a:ext cx="11865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Программе Комитета по розыску </a:t>
            </a:r>
            <a:r>
              <a:rPr lang="ru-RU" dirty="0"/>
              <a:t>военнослужащих </a:t>
            </a:r>
            <a:r>
              <a:rPr lang="ru-RU" dirty="0" smtClean="0"/>
              <a:t>пропавших </a:t>
            </a:r>
            <a:r>
              <a:rPr lang="ru-RU" dirty="0"/>
              <a:t>без вести бывших </a:t>
            </a:r>
            <a:r>
              <a:rPr lang="ru-RU" dirty="0" smtClean="0"/>
              <a:t>военнослужащих Советской </a:t>
            </a:r>
            <a:r>
              <a:rPr lang="ru-RU" dirty="0"/>
              <a:t>Армии в ходе войны в Афганистане 1979-89 г.г.,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 30 </a:t>
            </a:r>
            <a:r>
              <a:rPr lang="ru-RU" dirty="0"/>
              <a:t>лет </a:t>
            </a:r>
            <a:r>
              <a:rPr lang="ru-RU" dirty="0" smtClean="0"/>
              <a:t>организовано </a:t>
            </a:r>
            <a:r>
              <a:rPr lang="ru-RU" dirty="0"/>
              <a:t>более 40 экспедиций в Афганистан.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результатам розыска вернулись на Родину 27 человек, пропавших без вести.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Доставлены останки более 30 человек для их идентификации и экспертизы</a:t>
            </a:r>
            <a:r>
              <a:rPr lang="ru-RU" dirty="0" smtClean="0"/>
              <a:t>.</a:t>
            </a:r>
            <a:endParaRPr lang="ru-RU" sz="2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98" y="2220561"/>
            <a:ext cx="8739673" cy="436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3286255"/>
            <a:ext cx="6870440" cy="343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71" y="1592973"/>
            <a:ext cx="11865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2023 и 2024 </a:t>
            </a:r>
            <a:r>
              <a:rPr lang="ru-RU" dirty="0"/>
              <a:t>г. </a:t>
            </a:r>
            <a:r>
              <a:rPr lang="ru-RU" dirty="0" smtClean="0"/>
              <a:t>Комитетом организованы две экспедиции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6033" y="638356"/>
            <a:ext cx="528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Розыск </a:t>
            </a:r>
            <a:r>
              <a:rPr lang="ru-RU" b="1" dirty="0"/>
              <a:t>военнослужащих, без вести пропавших </a:t>
            </a:r>
            <a:endParaRPr lang="ru-RU" b="1" dirty="0" smtClean="0"/>
          </a:p>
          <a:p>
            <a:pPr algn="r"/>
            <a:r>
              <a:rPr lang="ru-RU" b="1" dirty="0" smtClean="0"/>
              <a:t>в </a:t>
            </a:r>
            <a:r>
              <a:rPr lang="ru-RU" b="1" dirty="0"/>
              <a:t>период войны в Афганистане в 1979–1989 годах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45" y="1294287"/>
            <a:ext cx="5598045" cy="280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3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62" y="1325848"/>
            <a:ext cx="11525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основании Решения Совета глав правительств СНГ от 25 октября 2019 года «О продолжении в 2020–2024 годах мероприятий по розыску военнослужащих, без вести пропавших в период войны в Афганистане в 1979–1989 годах, поиску мест захоронений, эксгумации, идентификации останков и перезахоронении их на Родине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в сентябре 2023 года в командировке в Афганистане побывал ветеран Афганской войны </a:t>
            </a:r>
            <a:r>
              <a:rPr lang="ru-RU" dirty="0"/>
              <a:t>Вячеслав Некрасов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 Перед ним стояла задача </a:t>
            </a:r>
            <a:r>
              <a:rPr lang="ru-RU" dirty="0"/>
              <a:t>прояснить судьбу бывшего пленного </a:t>
            </a:r>
            <a:r>
              <a:rPr lang="ru-RU" dirty="0" err="1"/>
              <a:t>Нурмамада</a:t>
            </a:r>
            <a:r>
              <a:rPr lang="ru-RU" dirty="0"/>
              <a:t> (Сергея Красноперова</a:t>
            </a:r>
            <a:r>
              <a:rPr lang="ru-RU" dirty="0" smtClean="0"/>
              <a:t>) и попробовать восстановить российско-афганские чемпионаты по футболу между ветеранами.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2" y="3080174"/>
            <a:ext cx="6277910" cy="3138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09" y="3629449"/>
            <a:ext cx="6351122" cy="3180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46033" y="638356"/>
            <a:ext cx="528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Розыск </a:t>
            </a:r>
            <a:r>
              <a:rPr lang="ru-RU" b="1" dirty="0"/>
              <a:t>военнослужащих, без вести пропавших </a:t>
            </a:r>
            <a:endParaRPr lang="ru-RU" b="1" dirty="0" smtClean="0"/>
          </a:p>
          <a:p>
            <a:pPr algn="r"/>
            <a:r>
              <a:rPr lang="ru-RU" b="1" dirty="0" smtClean="0"/>
              <a:t>в </a:t>
            </a:r>
            <a:r>
              <a:rPr lang="ru-RU" b="1" dirty="0"/>
              <a:t>период войны в Афганистане в 1979–1989 годах</a:t>
            </a:r>
          </a:p>
        </p:txBody>
      </p:sp>
    </p:spTree>
    <p:extLst>
      <p:ext uri="{BB962C8B-B14F-4D97-AF65-F5344CB8AC3E}">
        <p14:creationId xmlns:p14="http://schemas.microsoft.com/office/powerpoint/2010/main" val="32303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75" y="1712878"/>
            <a:ext cx="11525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основании Решения Совета глав правительств СНГ от 25 октября 2019 года «О продолжении в 2020–2024 годах мероприятий по розыску военнослужащих, без вести пропавших в период войны в Афганистане в 1979–1989 годах, поиску мест захоронений, эксгумации, идентификации останков и перезахоронении их на Родине» в </a:t>
            </a:r>
            <a:r>
              <a:rPr lang="ru-RU" dirty="0" smtClean="0"/>
              <a:t>январе 2024 года в Афганистан </a:t>
            </a:r>
            <a:r>
              <a:rPr lang="ru-RU" dirty="0"/>
              <a:t>направлен сотрудник Комитета по делам воинов-интернационалистов Ходжаев Мумин. 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" y="4524264"/>
            <a:ext cx="4711624" cy="2228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51" y="3075452"/>
            <a:ext cx="3962164" cy="1981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57" y="2863613"/>
            <a:ext cx="4839174" cy="2419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4578350"/>
            <a:ext cx="4286250" cy="21431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746033" y="638356"/>
            <a:ext cx="528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Розыск </a:t>
            </a:r>
            <a:r>
              <a:rPr lang="ru-RU" b="1" dirty="0"/>
              <a:t>военнослужащих, без вести пропавших </a:t>
            </a:r>
            <a:endParaRPr lang="ru-RU" b="1" dirty="0" smtClean="0"/>
          </a:p>
          <a:p>
            <a:pPr algn="r"/>
            <a:r>
              <a:rPr lang="ru-RU" b="1" dirty="0" smtClean="0"/>
              <a:t>в </a:t>
            </a:r>
            <a:r>
              <a:rPr lang="ru-RU" b="1" dirty="0"/>
              <a:t>период войны в Афганистане в 1979–1989 годах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177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405A-5E2B-4A16-A6E0-2FD8FBF811DD}" type="slidenum">
              <a:rPr lang="ru-RU" smtClean="0"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71" y="84358"/>
            <a:ext cx="12070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Комитет по делам воинов-интернационалистов при Совете глав правительств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государств- </a:t>
            </a:r>
            <a:r>
              <a:rPr lang="ru-RU" sz="3000" kern="1000" spc="-90" dirty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3000" kern="1000" spc="-90" dirty="0" smtClean="0">
                <a:solidFill>
                  <a:srgbClr val="800000"/>
                </a:solidFill>
                <a:latin typeface="a_AlternaNr" panose="020B060602020705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СНГ</a:t>
            </a:r>
            <a:endParaRPr lang="ru-RU" sz="3000" kern="1000" spc="-90" dirty="0">
              <a:solidFill>
                <a:srgbClr val="800000"/>
              </a:solidFill>
              <a:latin typeface="a_AlternaNr" panose="020B060602020705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6033" y="638356"/>
            <a:ext cx="528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Розыск </a:t>
            </a:r>
            <a:r>
              <a:rPr lang="ru-RU" b="1" dirty="0"/>
              <a:t>военнослужащих, без вести пропавших </a:t>
            </a:r>
            <a:endParaRPr lang="ru-RU" b="1" dirty="0" smtClean="0"/>
          </a:p>
          <a:p>
            <a:pPr algn="r"/>
            <a:r>
              <a:rPr lang="ru-RU" b="1" dirty="0" smtClean="0"/>
              <a:t>в </a:t>
            </a:r>
            <a:r>
              <a:rPr lang="ru-RU" b="1" dirty="0"/>
              <a:t>период войны в Афганистане в 1979–1989 годах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604" y="1284687"/>
            <a:ext cx="11532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Microsoft Sans Serif" panose="020B0604020202020204" pitchFamily="34" charset="0"/>
              </a:rPr>
              <a:t>Комитетом получена актуальная фото и видео информация о нахождении шести живых советских воинов (один инвалид из Азербайджана) и место захоронения советских воинов, призванных из Белоруссии и России на территории Пакистана (более того, предварительно нам известно еще о 15 воинах в Пакистане).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67" y="2351315"/>
            <a:ext cx="8838608" cy="427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3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10135</TotalTime>
  <Words>1958</Words>
  <Application>Microsoft Office PowerPoint</Application>
  <PresentationFormat>Широкоэкранный</PresentationFormat>
  <Paragraphs>201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a_AlternaNr</vt:lpstr>
      <vt:lpstr>Arial</vt:lpstr>
      <vt:lpstr>Calibri</vt:lpstr>
      <vt:lpstr>Calibri Light</vt:lpstr>
      <vt:lpstr>Microsoft Sans Serif</vt:lpstr>
      <vt:lpstr>Symbol</vt:lpstr>
      <vt:lpstr>Times New Roman</vt:lpstr>
      <vt:lpstr>Тема Office</vt:lpstr>
      <vt:lpstr>Комитет по делам  воинов-интернационалистов  при Совете глав правительств  государств-участников  Содружества Независимых Государств (СНГ)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делам воинов-интернационалистов</dc:title>
  <dc:creator>Павел Ширшов</dc:creator>
  <cp:lastModifiedBy>Павел Ширшов</cp:lastModifiedBy>
  <cp:revision>166</cp:revision>
  <cp:lastPrinted>2022-04-25T19:46:29Z</cp:lastPrinted>
  <dcterms:created xsi:type="dcterms:W3CDTF">2022-04-18T08:08:35Z</dcterms:created>
  <dcterms:modified xsi:type="dcterms:W3CDTF">2024-07-06T08:16:39Z</dcterms:modified>
</cp:coreProperties>
</file>